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8"/>
  </p:notesMasterIdLst>
  <p:handoutMasterIdLst>
    <p:handoutMasterId r:id="rId19"/>
  </p:handoutMasterIdLst>
  <p:sldIdLst>
    <p:sldId id="274" r:id="rId2"/>
    <p:sldId id="336" r:id="rId3"/>
    <p:sldId id="337" r:id="rId4"/>
    <p:sldId id="330" r:id="rId5"/>
    <p:sldId id="346" r:id="rId6"/>
    <p:sldId id="342" r:id="rId7"/>
    <p:sldId id="347" r:id="rId8"/>
    <p:sldId id="339" r:id="rId9"/>
    <p:sldId id="349" r:id="rId10"/>
    <p:sldId id="350" r:id="rId11"/>
    <p:sldId id="348" r:id="rId12"/>
    <p:sldId id="352" r:id="rId13"/>
    <p:sldId id="351" r:id="rId14"/>
    <p:sldId id="353" r:id="rId15"/>
    <p:sldId id="354" r:id="rId16"/>
    <p:sldId id="335" r:id="rId17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er Hermes" initials="SH" lastIdx="2" clrIdx="0">
    <p:extLst>
      <p:ext uri="{19B8F6BF-5375-455C-9EA6-DF929625EA0E}">
        <p15:presenceInfo xmlns:p15="http://schemas.microsoft.com/office/powerpoint/2012/main" userId="50aece9801415c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ADA9"/>
    <a:srgbClr val="F3BF6B"/>
    <a:srgbClr val="FFFFFF"/>
    <a:srgbClr val="E59579"/>
    <a:srgbClr val="D6D488"/>
    <a:srgbClr val="CEEB73"/>
    <a:srgbClr val="B8168A"/>
    <a:srgbClr val="DF91DB"/>
    <a:srgbClr val="FF0000"/>
    <a:srgbClr val="7A9B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88889"/>
  </p:normalViewPr>
  <p:slideViewPr>
    <p:cSldViewPr snapToGrid="0">
      <p:cViewPr varScale="1">
        <p:scale>
          <a:sx n="61" d="100"/>
          <a:sy n="61" d="100"/>
        </p:scale>
        <p:origin x="8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"/>
    </p:cViewPr>
  </p:sorterViewPr>
  <p:notesViewPr>
    <p:cSldViewPr snapToGrid="0">
      <p:cViewPr varScale="1">
        <p:scale>
          <a:sx n="61" d="100"/>
          <a:sy n="61" d="100"/>
        </p:scale>
        <p:origin x="337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2D85B240-865B-4C38-9F33-041FBD01BA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48F06A4-D22D-4B63-B7FF-845BB0318F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C8CCF-98D8-45D9-BDB3-E0A42DBA987C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85AE19A-1ED3-42CD-90D8-26419C2E33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31229E4-70FC-495E-9F8E-E7A769B31F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1077E-BBCB-4323-9096-40322CCCC1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66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43321-C403-4752-980F-1A1AED8930B5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9043D-B571-485D-ABB5-8E8A460C7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42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135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Ik veronderstel deze als </a:t>
            </a:r>
            <a:r>
              <a:rPr lang="nl-NL" dirty="0" smtClean="0"/>
              <a:t>bekend.</a:t>
            </a:r>
            <a:r>
              <a:rPr lang="nl-NL" baseline="0" dirty="0" smtClean="0"/>
              <a:t> </a:t>
            </a:r>
            <a:r>
              <a:rPr lang="nl-NL" baseline="0" dirty="0" smtClean="0"/>
              <a:t>Deze hebben we ook in de vorige les behandeld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9570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0944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9755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26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Wie kan er een</a:t>
            </a:r>
            <a:r>
              <a:rPr lang="nl-NL" baseline="0" dirty="0" smtClean="0"/>
              <a:t> betalingsvoorwaarde opnoemen?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72526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6876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101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708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120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5043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9690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112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3922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348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976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78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162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700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3058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3531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2406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6875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15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387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956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41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257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63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13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0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35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B728-F13A-4287-91AC-C193B4CB89E1}" type="datetimeFigureOut">
              <a:rPr lang="nl-NL" smtClean="0"/>
              <a:t>17-10-2019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65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://keepsmilingenglish.com/2015/07/confusing-verbs-14-7-verbs-followed-by-infinitive-and-ing-form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F501E307-B120-4EA9-8483-36E89C18806C}"/>
              </a:ext>
            </a:extLst>
          </p:cNvPr>
          <p:cNvSpPr/>
          <p:nvPr/>
        </p:nvSpPr>
        <p:spPr>
          <a:xfrm>
            <a:off x="627570" y="2388136"/>
            <a:ext cx="87093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Welkom</a:t>
            </a:r>
          </a:p>
        </p:txBody>
      </p:sp>
    </p:spTree>
    <p:extLst>
      <p:ext uri="{BB962C8B-B14F-4D97-AF65-F5344CB8AC3E}">
        <p14:creationId xmlns:p14="http://schemas.microsoft.com/office/powerpoint/2010/main" val="11274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1.4 Inkopen</a:t>
            </a:r>
            <a:endParaRPr lang="nl-NL" sz="28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2047978" y="2508235"/>
            <a:ext cx="380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ln w="0"/>
              </a:rPr>
              <a:t>Prijs opbouw</a:t>
            </a:r>
            <a:endParaRPr lang="nl-NL" sz="24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8" name="Stroomdiagram: Magnetische schijf 7"/>
          <p:cNvSpPr/>
          <p:nvPr/>
        </p:nvSpPr>
        <p:spPr>
          <a:xfrm>
            <a:off x="2367659" y="5003815"/>
            <a:ext cx="1844594" cy="1088136"/>
          </a:xfrm>
          <a:prstGeom prst="flowChartMagneticDisk">
            <a:avLst/>
          </a:prstGeom>
          <a:solidFill>
            <a:srgbClr val="C9ADA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Stroomdiagram: Magnetische schijf 11"/>
          <p:cNvSpPr/>
          <p:nvPr/>
        </p:nvSpPr>
        <p:spPr>
          <a:xfrm>
            <a:off x="2367659" y="4239565"/>
            <a:ext cx="1844594" cy="1088136"/>
          </a:xfrm>
          <a:prstGeom prst="flowChartMagneticDisk">
            <a:avLst/>
          </a:prstGeom>
          <a:solidFill>
            <a:srgbClr val="E59579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2531976" y="4726422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BTW</a:t>
            </a:r>
          </a:p>
        </p:txBody>
      </p:sp>
      <p:sp>
        <p:nvSpPr>
          <p:cNvPr id="15" name="Stroomdiagram: Magnetische schijf 14"/>
          <p:cNvSpPr/>
          <p:nvPr/>
        </p:nvSpPr>
        <p:spPr>
          <a:xfrm>
            <a:off x="2370442" y="3499143"/>
            <a:ext cx="1844594" cy="1088136"/>
          </a:xfrm>
          <a:prstGeom prst="flowChartMagneticDisk">
            <a:avLst/>
          </a:prstGeom>
          <a:solidFill>
            <a:srgbClr val="B8168A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343438" y="5480777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Inkoopprijs</a:t>
            </a:r>
            <a:endParaRPr lang="nl-NL" sz="2000" dirty="0"/>
          </a:p>
        </p:txBody>
      </p:sp>
      <p:sp>
        <p:nvSpPr>
          <p:cNvPr id="18" name="Tekstvak 17"/>
          <p:cNvSpPr txBox="1"/>
          <p:nvPr/>
        </p:nvSpPr>
        <p:spPr>
          <a:xfrm>
            <a:off x="2472041" y="3878922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Inkoopfactuurprijs</a:t>
            </a:r>
            <a:endParaRPr lang="nl-NL" dirty="0"/>
          </a:p>
        </p:txBody>
      </p:sp>
      <p:sp>
        <p:nvSpPr>
          <p:cNvPr id="17" name="Stroomdiagram: Magnetische schijf 16"/>
          <p:cNvSpPr/>
          <p:nvPr/>
        </p:nvSpPr>
        <p:spPr>
          <a:xfrm>
            <a:off x="4706205" y="5009071"/>
            <a:ext cx="1844594" cy="1088136"/>
          </a:xfrm>
          <a:prstGeom prst="flowChartMagneticDisk">
            <a:avLst/>
          </a:prstGeom>
          <a:solidFill>
            <a:srgbClr val="C9ADA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Stroomdiagram: Magnetische schijf 18"/>
          <p:cNvSpPr/>
          <p:nvPr/>
        </p:nvSpPr>
        <p:spPr>
          <a:xfrm>
            <a:off x="4706205" y="4244821"/>
            <a:ext cx="1844594" cy="1088136"/>
          </a:xfrm>
          <a:prstGeom prst="flowChartMagneticDisk">
            <a:avLst/>
          </a:prstGeom>
          <a:solidFill>
            <a:srgbClr val="E59579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/>
          <p:cNvSpPr txBox="1"/>
          <p:nvPr/>
        </p:nvSpPr>
        <p:spPr>
          <a:xfrm>
            <a:off x="4870522" y="473167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21%</a:t>
            </a:r>
            <a:endParaRPr lang="nl-NL" sz="2000" dirty="0"/>
          </a:p>
        </p:txBody>
      </p:sp>
      <p:sp>
        <p:nvSpPr>
          <p:cNvPr id="28" name="Stroomdiagram: Magnetische schijf 27"/>
          <p:cNvSpPr/>
          <p:nvPr/>
        </p:nvSpPr>
        <p:spPr>
          <a:xfrm>
            <a:off x="4708988" y="3504399"/>
            <a:ext cx="1844594" cy="1088136"/>
          </a:xfrm>
          <a:prstGeom prst="flowChartMagneticDisk">
            <a:avLst/>
          </a:prstGeom>
          <a:solidFill>
            <a:srgbClr val="B8168A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4681984" y="5486033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30" name="Tekstvak 29"/>
          <p:cNvSpPr txBox="1"/>
          <p:nvPr/>
        </p:nvSpPr>
        <p:spPr>
          <a:xfrm>
            <a:off x="4810587" y="3884178"/>
            <a:ext cx="1645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121%</a:t>
            </a:r>
            <a:endParaRPr lang="nl-NL" dirty="0"/>
          </a:p>
        </p:txBody>
      </p:sp>
      <p:sp>
        <p:nvSpPr>
          <p:cNvPr id="31" name="Pijl-omhoog 30"/>
          <p:cNvSpPr/>
          <p:nvPr/>
        </p:nvSpPr>
        <p:spPr>
          <a:xfrm>
            <a:off x="4326974" y="3599246"/>
            <a:ext cx="228600" cy="2368773"/>
          </a:xfrm>
          <a:prstGeom prst="upArrow">
            <a:avLst/>
          </a:prstGeom>
          <a:solidFill>
            <a:srgbClr val="DF91DB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5" y="1498191"/>
            <a:ext cx="380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solidFill>
                  <a:schemeClr val="accent1"/>
                </a:solidFill>
              </a:rPr>
              <a:t>Bouwstenen bij inkoop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56761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4" grpId="0"/>
      <p:bldP spid="15" grpId="0" animBg="1"/>
      <p:bldP spid="16" grpId="0"/>
      <p:bldP spid="18" grpId="0"/>
      <p:bldP spid="17" grpId="0" animBg="1"/>
      <p:bldP spid="19" grpId="0" animBg="1"/>
      <p:bldP spid="27" grpId="0"/>
      <p:bldP spid="28" grpId="0" animBg="1"/>
      <p:bldP spid="29" grpId="0"/>
      <p:bldP spid="30" grpId="0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1.4 Inkopen</a:t>
            </a:r>
            <a:endParaRPr lang="nl-NL" sz="28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5" y="1667639"/>
            <a:ext cx="3802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</a:rPr>
              <a:t>Inkoop afspraken:</a:t>
            </a:r>
            <a:endParaRPr lang="nl-NL" sz="2800" dirty="0"/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5" y="2419128"/>
            <a:ext cx="38026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</a:rPr>
              <a:t>Korting op het gewicht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 smtClean="0">
              <a:ln w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>
              <a:ln w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</a:rPr>
              <a:t>Betalingsvoorwaarden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 smtClean="0">
              <a:ln w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>
              <a:ln w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</a:rPr>
              <a:t>Betalingskortingen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 smtClean="0">
              <a:ln w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>
              <a:ln w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</a:rPr>
              <a:t>Leveringsvoorwaarden</a:t>
            </a:r>
            <a:endParaRPr lang="nl-NL" sz="2400" dirty="0"/>
          </a:p>
        </p:txBody>
      </p:sp>
      <p:pic>
        <p:nvPicPr>
          <p:cNvPr id="2" name="Afbeelding 1" descr="Goede afspraken met uw advocaat HIJINK Arnhem Nijme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738" y="1485338"/>
            <a:ext cx="4077262" cy="407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4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1.4 Inkopen</a:t>
            </a:r>
            <a:endParaRPr lang="nl-NL" sz="28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5" y="1498191"/>
            <a:ext cx="380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Korting op het gewicht</a:t>
            </a:r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20" name="Stroomdiagram: Magnetische schijf 19"/>
          <p:cNvSpPr/>
          <p:nvPr/>
        </p:nvSpPr>
        <p:spPr>
          <a:xfrm>
            <a:off x="7610685" y="2271597"/>
            <a:ext cx="1844594" cy="1088136"/>
          </a:xfrm>
          <a:prstGeom prst="flowChartMagneticDisk">
            <a:avLst/>
          </a:prstGeom>
          <a:solidFill>
            <a:srgbClr val="CEEB7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Stroomdiagram: Magnetische schijf 20"/>
          <p:cNvSpPr/>
          <p:nvPr/>
        </p:nvSpPr>
        <p:spPr>
          <a:xfrm>
            <a:off x="2235531" y="4018734"/>
            <a:ext cx="1844594" cy="1088136"/>
          </a:xfrm>
          <a:prstGeom prst="flowChartMagneticDisk">
            <a:avLst/>
          </a:prstGeom>
          <a:solidFill>
            <a:srgbClr val="D6D488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Stroomdiagram: Magnetische schijf 22"/>
          <p:cNvSpPr/>
          <p:nvPr/>
        </p:nvSpPr>
        <p:spPr>
          <a:xfrm>
            <a:off x="5081999" y="5085020"/>
            <a:ext cx="1844594" cy="1088136"/>
          </a:xfrm>
          <a:prstGeom prst="flowChartMagneticDisk">
            <a:avLst/>
          </a:prstGeom>
          <a:solidFill>
            <a:srgbClr val="F3BF6B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5095239" y="5569999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Netto gewicht</a:t>
            </a:r>
            <a:endParaRPr lang="nl-NL" sz="2000" dirty="0"/>
          </a:p>
        </p:txBody>
      </p:sp>
      <p:sp>
        <p:nvSpPr>
          <p:cNvPr id="25" name="Tekstvak 24"/>
          <p:cNvSpPr txBox="1"/>
          <p:nvPr/>
        </p:nvSpPr>
        <p:spPr>
          <a:xfrm>
            <a:off x="7610685" y="2759568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Bruto gewicht</a:t>
            </a:r>
            <a:endParaRPr lang="nl-NL" sz="2000" dirty="0"/>
          </a:p>
        </p:txBody>
      </p:sp>
      <p:sp>
        <p:nvSpPr>
          <p:cNvPr id="26" name="Tekstvak 25"/>
          <p:cNvSpPr txBox="1"/>
          <p:nvPr/>
        </p:nvSpPr>
        <p:spPr>
          <a:xfrm>
            <a:off x="2230583" y="4519506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Tarra</a:t>
            </a:r>
            <a:endParaRPr lang="nl-NL" sz="2000" dirty="0"/>
          </a:p>
        </p:txBody>
      </p:sp>
      <p:pic>
        <p:nvPicPr>
          <p:cNvPr id="2" name="Afbeelding 1" descr="EUR-pallet -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29" y="5352042"/>
            <a:ext cx="2700523" cy="1192731"/>
          </a:xfrm>
          <a:prstGeom prst="rect">
            <a:avLst/>
          </a:prstGeom>
        </p:spPr>
      </p:pic>
      <p:pic>
        <p:nvPicPr>
          <p:cNvPr id="3" name="Afbeelding 2" descr="Free vector graphic: Barrel, Container, Oil, Metal, Drum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220" y="1729023"/>
            <a:ext cx="1774157" cy="2941607"/>
          </a:xfrm>
          <a:prstGeom prst="rect">
            <a:avLst/>
          </a:prstGeom>
        </p:spPr>
      </p:pic>
      <p:pic>
        <p:nvPicPr>
          <p:cNvPr id="4" name="Afbeelding 3" descr="Gratis illustratie: Kartonnen Doos, Kartonnen, Vak ...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15" y="1936292"/>
            <a:ext cx="2547813" cy="195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2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1.4 Inkopen</a:t>
            </a:r>
            <a:endParaRPr lang="nl-NL" sz="28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23" name="Stroomdiagram: Magnetische schijf 22"/>
          <p:cNvSpPr/>
          <p:nvPr/>
        </p:nvSpPr>
        <p:spPr>
          <a:xfrm>
            <a:off x="2391136" y="5106040"/>
            <a:ext cx="1844594" cy="1088136"/>
          </a:xfrm>
          <a:prstGeom prst="flowChartMagneticDisk">
            <a:avLst/>
          </a:prstGeom>
          <a:solidFill>
            <a:srgbClr val="F3BF6B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2404376" y="5591019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Netto gewicht</a:t>
            </a:r>
            <a:endParaRPr lang="nl-NL" sz="2000" dirty="0"/>
          </a:p>
        </p:txBody>
      </p:sp>
      <p:sp>
        <p:nvSpPr>
          <p:cNvPr id="21" name="Stroomdiagram: Magnetische schijf 20"/>
          <p:cNvSpPr/>
          <p:nvPr/>
        </p:nvSpPr>
        <p:spPr>
          <a:xfrm>
            <a:off x="2391135" y="4374769"/>
            <a:ext cx="1844594" cy="1088136"/>
          </a:xfrm>
          <a:prstGeom prst="flowChartMagneticDisk">
            <a:avLst/>
          </a:prstGeom>
          <a:solidFill>
            <a:srgbClr val="D6D488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2386187" y="4875541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Tarra</a:t>
            </a:r>
            <a:endParaRPr lang="nl-NL" sz="2000" dirty="0"/>
          </a:p>
        </p:txBody>
      </p:sp>
      <p:sp>
        <p:nvSpPr>
          <p:cNvPr id="20" name="Stroomdiagram: Magnetische schijf 19"/>
          <p:cNvSpPr/>
          <p:nvPr/>
        </p:nvSpPr>
        <p:spPr>
          <a:xfrm>
            <a:off x="2393866" y="3626259"/>
            <a:ext cx="1844594" cy="1088136"/>
          </a:xfrm>
          <a:prstGeom prst="flowChartMagneticDisk">
            <a:avLst/>
          </a:prstGeom>
          <a:solidFill>
            <a:srgbClr val="CEEB7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2393866" y="4114230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Bruto gewicht</a:t>
            </a:r>
            <a:endParaRPr lang="nl-NL" sz="2000" dirty="0"/>
          </a:p>
        </p:txBody>
      </p:sp>
      <p:sp>
        <p:nvSpPr>
          <p:cNvPr id="32" name="Stroomdiagram: Magnetische schijf 31"/>
          <p:cNvSpPr/>
          <p:nvPr/>
        </p:nvSpPr>
        <p:spPr>
          <a:xfrm>
            <a:off x="4813764" y="5111296"/>
            <a:ext cx="1844594" cy="1088136"/>
          </a:xfrm>
          <a:prstGeom prst="flowChartMagneticDisk">
            <a:avLst/>
          </a:prstGeom>
          <a:solidFill>
            <a:srgbClr val="F3BF6B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Tekstvak 32"/>
          <p:cNvSpPr txBox="1"/>
          <p:nvPr/>
        </p:nvSpPr>
        <p:spPr>
          <a:xfrm>
            <a:off x="4827004" y="5596275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95%</a:t>
            </a:r>
            <a:endParaRPr lang="nl-NL" sz="2000" dirty="0"/>
          </a:p>
        </p:txBody>
      </p:sp>
      <p:sp>
        <p:nvSpPr>
          <p:cNvPr id="34" name="Stroomdiagram: Magnetische schijf 33"/>
          <p:cNvSpPr/>
          <p:nvPr/>
        </p:nvSpPr>
        <p:spPr>
          <a:xfrm>
            <a:off x="4813763" y="4380025"/>
            <a:ext cx="1844594" cy="1088136"/>
          </a:xfrm>
          <a:prstGeom prst="flowChartMagneticDisk">
            <a:avLst/>
          </a:prstGeom>
          <a:solidFill>
            <a:srgbClr val="D6D488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/>
          <p:cNvSpPr txBox="1"/>
          <p:nvPr/>
        </p:nvSpPr>
        <p:spPr>
          <a:xfrm>
            <a:off x="4808815" y="4880797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5%</a:t>
            </a:r>
            <a:endParaRPr lang="nl-NL" sz="2000" dirty="0"/>
          </a:p>
        </p:txBody>
      </p:sp>
      <p:sp>
        <p:nvSpPr>
          <p:cNvPr id="36" name="Stroomdiagram: Magnetische schijf 35"/>
          <p:cNvSpPr/>
          <p:nvPr/>
        </p:nvSpPr>
        <p:spPr>
          <a:xfrm>
            <a:off x="4816494" y="3631515"/>
            <a:ext cx="1844594" cy="1088136"/>
          </a:xfrm>
          <a:prstGeom prst="flowChartMagneticDisk">
            <a:avLst/>
          </a:prstGeom>
          <a:solidFill>
            <a:srgbClr val="CEEB7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4816494" y="4119486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38" name="Pijl-omhoog 37"/>
          <p:cNvSpPr/>
          <p:nvPr/>
        </p:nvSpPr>
        <p:spPr>
          <a:xfrm>
            <a:off x="4405498" y="3738778"/>
            <a:ext cx="228600" cy="2368773"/>
          </a:xfrm>
          <a:prstGeom prst="upArrow">
            <a:avLst/>
          </a:prstGeom>
          <a:solidFill>
            <a:srgbClr val="C9ADA9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Stroomdiagram: Magnetische schijf 38"/>
          <p:cNvSpPr/>
          <p:nvPr/>
        </p:nvSpPr>
        <p:spPr>
          <a:xfrm>
            <a:off x="6858022" y="5116552"/>
            <a:ext cx="1844594" cy="1088136"/>
          </a:xfrm>
          <a:prstGeom prst="flowChartMagneticDisk">
            <a:avLst/>
          </a:prstGeom>
          <a:solidFill>
            <a:srgbClr val="F3BF6B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ekstvak 39"/>
          <p:cNvSpPr txBox="1"/>
          <p:nvPr/>
        </p:nvSpPr>
        <p:spPr>
          <a:xfrm>
            <a:off x="6871262" y="5601531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475 kilo</a:t>
            </a:r>
            <a:endParaRPr lang="nl-NL" sz="2000" dirty="0"/>
          </a:p>
        </p:txBody>
      </p:sp>
      <p:sp>
        <p:nvSpPr>
          <p:cNvPr id="41" name="Stroomdiagram: Magnetische schijf 40"/>
          <p:cNvSpPr/>
          <p:nvPr/>
        </p:nvSpPr>
        <p:spPr>
          <a:xfrm>
            <a:off x="6858021" y="4385281"/>
            <a:ext cx="1844594" cy="1088136"/>
          </a:xfrm>
          <a:prstGeom prst="flowChartMagneticDisk">
            <a:avLst/>
          </a:prstGeom>
          <a:solidFill>
            <a:srgbClr val="D6D488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ekstvak 41"/>
          <p:cNvSpPr txBox="1"/>
          <p:nvPr/>
        </p:nvSpPr>
        <p:spPr>
          <a:xfrm>
            <a:off x="6853073" y="4886053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25 kilo</a:t>
            </a:r>
            <a:endParaRPr lang="nl-NL" sz="2000" dirty="0"/>
          </a:p>
        </p:txBody>
      </p:sp>
      <p:sp>
        <p:nvSpPr>
          <p:cNvPr id="43" name="Stroomdiagram: Magnetische schijf 42"/>
          <p:cNvSpPr/>
          <p:nvPr/>
        </p:nvSpPr>
        <p:spPr>
          <a:xfrm>
            <a:off x="6860752" y="3636771"/>
            <a:ext cx="1844594" cy="1088136"/>
          </a:xfrm>
          <a:prstGeom prst="flowChartMagneticDisk">
            <a:avLst/>
          </a:prstGeom>
          <a:solidFill>
            <a:srgbClr val="CEEB7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Tekstvak 43"/>
          <p:cNvSpPr txBox="1"/>
          <p:nvPr/>
        </p:nvSpPr>
        <p:spPr>
          <a:xfrm>
            <a:off x="6860752" y="4124742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500 kilo</a:t>
            </a:r>
            <a:endParaRPr lang="nl-NL" sz="2000" dirty="0"/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5" y="1498191"/>
            <a:ext cx="380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Korting op het gewicht</a:t>
            </a:r>
          </a:p>
        </p:txBody>
      </p:sp>
    </p:spTree>
    <p:extLst>
      <p:ext uri="{BB962C8B-B14F-4D97-AF65-F5344CB8AC3E}">
        <p14:creationId xmlns:p14="http://schemas.microsoft.com/office/powerpoint/2010/main" val="85884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1" grpId="0" animBg="1"/>
      <p:bldP spid="26" grpId="0"/>
      <p:bldP spid="20" grpId="0" animBg="1"/>
      <p:bldP spid="25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 animBg="1"/>
      <p:bldP spid="40" grpId="0"/>
      <p:bldP spid="41" grpId="0" animBg="1"/>
      <p:bldP spid="42" grpId="0"/>
      <p:bldP spid="43" grpId="0" animBg="1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Payment Terms Rubber Stamp Stock Vector Art &amp; More Images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325" y="450958"/>
            <a:ext cx="2835421" cy="167799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1.4 Inkopen</a:t>
            </a:r>
            <a:endParaRPr lang="nl-NL" sz="28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5" y="1498191"/>
            <a:ext cx="380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</a:rPr>
              <a:t>Betalingsvoorwaarden</a:t>
            </a:r>
            <a:endParaRPr lang="nl-NL" sz="2400" dirty="0">
              <a:ln w="0"/>
            </a:endParaRPr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074071"/>
              </p:ext>
            </p:extLst>
          </p:nvPr>
        </p:nvGraphicFramePr>
        <p:xfrm>
          <a:off x="811405" y="2128951"/>
          <a:ext cx="8128000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75761436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32997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Betalingsvoorwaarde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Omschrijving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777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ln w="0"/>
                        </a:rPr>
                        <a:t>vooruitbetaling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smtClean="0">
                          <a:ln w="0"/>
                        </a:rPr>
                        <a:t>eerst betalen dan wordt er geleverd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ln w="0"/>
                        </a:rPr>
                        <a:t>direct bij levering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ln w="0"/>
                        </a:rPr>
                        <a:t>meteen bij de levering betalen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24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ln w="0"/>
                        </a:rPr>
                        <a:t>levering onder rembours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ln w="0"/>
                        </a:rPr>
                        <a:t>de betaling vindt plaats aan de vervoerder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830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ln w="0"/>
                        </a:rPr>
                        <a:t>contant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ln w="0"/>
                        </a:rPr>
                        <a:t>meteen betalen. In de praktijk is dat binnen 8-14 dagen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188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ln w="0"/>
                        </a:rPr>
                        <a:t>op rekening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ln w="0"/>
                        </a:rPr>
                        <a:t>leverancier en afnemer maken een afspraak over de termijn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778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dirty="0" smtClean="0">
                          <a:ln w="0"/>
                        </a:rPr>
                        <a:t>betaling in termijnen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sz="1800" dirty="0" smtClean="0">
                          <a:ln w="0"/>
                          <a:solidFill>
                            <a:schemeClr val="tx1"/>
                          </a:solidFill>
                        </a:rPr>
                        <a:t>leverancier en afnemer spreken af dat er in een</a:t>
                      </a:r>
                      <a:r>
                        <a:rPr lang="nl-NL" sz="1800" baseline="0" dirty="0" smtClean="0">
                          <a:ln w="0"/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800" dirty="0" smtClean="0">
                          <a:ln w="0"/>
                          <a:solidFill>
                            <a:schemeClr val="tx1"/>
                          </a:solidFill>
                        </a:rPr>
                        <a:t>bepaald aantal termijnen betaald mag worden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633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62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4 Everyday Tips to Help You Practice Your English | Grammarl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064" y="719316"/>
            <a:ext cx="5873872" cy="3091511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790246" y="3047125"/>
            <a:ext cx="62751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Oefenen</a:t>
            </a:r>
          </a:p>
          <a:p>
            <a:endParaRPr lang="nl-NL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Opgave 16, 18, 20</a:t>
            </a:r>
          </a:p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</a:t>
            </a:r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	21 t/m 27</a:t>
            </a:r>
          </a:p>
          <a:p>
            <a:endParaRPr lang="nl-NL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</p:spTree>
    <p:extLst>
      <p:ext uri="{BB962C8B-B14F-4D97-AF65-F5344CB8AC3E}">
        <p14:creationId xmlns:p14="http://schemas.microsoft.com/office/powerpoint/2010/main" val="332067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1192404" y="1137500"/>
            <a:ext cx="661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Afsluiting les en vooruitblik next </a:t>
            </a:r>
            <a:r>
              <a:rPr lang="nl-NL" sz="2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lesson</a:t>
            </a:r>
            <a:endParaRPr lang="nl-NL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B5ED7B4-628A-4A24-9FC3-C2104176B8A4}"/>
              </a:ext>
            </a:extLst>
          </p:cNvPr>
          <p:cNvSpPr txBox="1"/>
          <p:nvPr/>
        </p:nvSpPr>
        <p:spPr>
          <a:xfrm>
            <a:off x="1192405" y="1747100"/>
            <a:ext cx="66180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Als het goed is heb je </a:t>
            </a: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inzicht </a:t>
            </a:r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BTW bij inkopen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Inkoopprijs en inkoopfactuurprijs</a:t>
            </a:r>
            <a:endParaRPr lang="nl-NL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Inkoopafspraken</a:t>
            </a:r>
            <a:endParaRPr lang="nl-NL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Korting op gewicht en betalingsvoorwaarden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Volgende les </a:t>
            </a:r>
          </a:p>
          <a:p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Betalingskorting en leveringsvoorwaarden</a:t>
            </a:r>
          </a:p>
          <a:p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Eventueel start met omzet</a:t>
            </a:r>
          </a:p>
          <a:p>
            <a:endParaRPr lang="nl-NL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Huiswerk zijn de opgaven. Alles via classroom</a:t>
            </a:r>
            <a:endParaRPr lang="nl-NL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pic>
        <p:nvPicPr>
          <p:cNvPr id="7" name="Afbeelding 6" descr="MAAK SOM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434" y="3100892"/>
            <a:ext cx="2448267" cy="354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0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E163C6D-54BD-4DDC-82F2-5CE59E9FDAAF}"/>
              </a:ext>
            </a:extLst>
          </p:cNvPr>
          <p:cNvSpPr/>
          <p:nvPr/>
        </p:nvSpPr>
        <p:spPr>
          <a:xfrm>
            <a:off x="787457" y="1965881"/>
            <a:ext cx="8072764" cy="30469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Terugblik 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Huiswerk behandelen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Leerdoelen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Paragraaf 1.4 - inkopen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FF knallen met opgaven</a:t>
            </a:r>
            <a:endParaRPr lang="nl-NL" sz="3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Afsluiting les en vooruitblik next </a:t>
            </a:r>
            <a:r>
              <a:rPr lang="nl-NL" sz="32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lesson</a:t>
            </a:r>
            <a:endParaRPr lang="nl-NL" sz="3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Afbeelding 2" descr="Afbeelding met binnen, zitten, zwart, scherm&#10;&#10;Automatisch gegenereerde beschrijving">
            <a:extLst>
              <a:ext uri="{FF2B5EF4-FFF2-40B4-BE49-F238E27FC236}">
                <a16:creationId xmlns:a16="http://schemas.microsoft.com/office/drawing/2014/main" id="{7796F18D-0C7E-8D4F-8C52-A464559E672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rot="1716820">
            <a:off x="7252934" y="1284590"/>
            <a:ext cx="3667895" cy="2955496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1DA11AD8-1E93-254E-A62D-E4F772496B78}"/>
              </a:ext>
            </a:extLst>
          </p:cNvPr>
          <p:cNvSpPr txBox="1"/>
          <p:nvPr/>
        </p:nvSpPr>
        <p:spPr>
          <a:xfrm>
            <a:off x="267354" y="6627162"/>
            <a:ext cx="48387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hlinkClick r:id="rId4" tooltip="http://keepsmilingenglish.com/2015/07/confusing-verbs-14-7-verbs-followed-by-infinitive-and-ing-forms/"/>
              </a:rPr>
              <a:t>Deze foto</a:t>
            </a:r>
            <a:r>
              <a:rPr lang="nl-NL" sz="900" dirty="0"/>
              <a:t> van Onbekende auteur is </a:t>
            </a:r>
            <a:r>
              <a:rPr lang="nl-NL" sz="900" dirty="0" err="1"/>
              <a:t>gelicentieerd</a:t>
            </a:r>
            <a:r>
              <a:rPr lang="nl-NL" sz="900" dirty="0"/>
              <a:t> onder </a:t>
            </a:r>
            <a:r>
              <a:rPr lang="nl-NL" sz="900" dirty="0">
                <a:hlinkClick r:id="rId5" tooltip="https://creativecommons.org/licenses/by-nc/3.0/"/>
              </a:rPr>
              <a:t>CC BY-NC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257544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1192404" y="1137500"/>
            <a:ext cx="8224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Opfrissen van vorige les….hoe zat t ook al weer</a:t>
            </a:r>
            <a:endParaRPr lang="nl-NL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Stroomdiagram: Magnetische schijf 7"/>
          <p:cNvSpPr/>
          <p:nvPr/>
        </p:nvSpPr>
        <p:spPr>
          <a:xfrm>
            <a:off x="931026" y="4929753"/>
            <a:ext cx="1844594" cy="1088136"/>
          </a:xfrm>
          <a:prstGeom prst="flowChartMagneticDisk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1145822" y="5366912"/>
            <a:ext cx="1552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Nettowinst</a:t>
            </a:r>
          </a:p>
        </p:txBody>
      </p:sp>
      <p:sp>
        <p:nvSpPr>
          <p:cNvPr id="10" name="Stroomdiagram: Magnetische schijf 9"/>
          <p:cNvSpPr/>
          <p:nvPr/>
        </p:nvSpPr>
        <p:spPr>
          <a:xfrm>
            <a:off x="932065" y="4159324"/>
            <a:ext cx="1844594" cy="1088136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87238" y="4605877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Kosten</a:t>
            </a:r>
          </a:p>
        </p:txBody>
      </p:sp>
      <p:sp>
        <p:nvSpPr>
          <p:cNvPr id="12" name="Stroomdiagram: Magnetische schijf 11"/>
          <p:cNvSpPr/>
          <p:nvPr/>
        </p:nvSpPr>
        <p:spPr>
          <a:xfrm>
            <a:off x="931026" y="3396800"/>
            <a:ext cx="1844594" cy="1088136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1095343" y="3883657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Brutowinst</a:t>
            </a:r>
          </a:p>
        </p:txBody>
      </p:sp>
      <p:sp>
        <p:nvSpPr>
          <p:cNvPr id="14" name="Stroomdiagram: Magnetische schijf 13"/>
          <p:cNvSpPr/>
          <p:nvPr/>
        </p:nvSpPr>
        <p:spPr>
          <a:xfrm>
            <a:off x="933104" y="2681828"/>
            <a:ext cx="1844594" cy="1088136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1022050" y="3056619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Inkoopwaarde omzet (IWO)</a:t>
            </a:r>
          </a:p>
        </p:txBody>
      </p:sp>
      <p:sp>
        <p:nvSpPr>
          <p:cNvPr id="16" name="Stroomdiagram: Magnetische schijf 15"/>
          <p:cNvSpPr/>
          <p:nvPr/>
        </p:nvSpPr>
        <p:spPr>
          <a:xfrm>
            <a:off x="935182" y="1918485"/>
            <a:ext cx="1844594" cy="1088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1145494" y="2291649"/>
            <a:ext cx="1417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Verkopen/Omzet</a:t>
            </a:r>
          </a:p>
        </p:txBody>
      </p:sp>
      <p:sp>
        <p:nvSpPr>
          <p:cNvPr id="18" name="Pijl-omlaag 17"/>
          <p:cNvSpPr/>
          <p:nvPr/>
        </p:nvSpPr>
        <p:spPr>
          <a:xfrm>
            <a:off x="3054096" y="2282505"/>
            <a:ext cx="171260" cy="3405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Stroomdiagram: Magnetische schijf 18"/>
          <p:cNvSpPr/>
          <p:nvPr/>
        </p:nvSpPr>
        <p:spPr>
          <a:xfrm>
            <a:off x="3954642" y="4935849"/>
            <a:ext cx="1844594" cy="1088136"/>
          </a:xfrm>
          <a:prstGeom prst="flowChartMagneticDisk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/>
          <p:cNvSpPr txBox="1"/>
          <p:nvPr/>
        </p:nvSpPr>
        <p:spPr>
          <a:xfrm>
            <a:off x="4207244" y="5350319"/>
            <a:ext cx="1317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10%</a:t>
            </a:r>
          </a:p>
        </p:txBody>
      </p:sp>
      <p:sp>
        <p:nvSpPr>
          <p:cNvPr id="21" name="Stroomdiagram: Magnetische schijf 20"/>
          <p:cNvSpPr/>
          <p:nvPr/>
        </p:nvSpPr>
        <p:spPr>
          <a:xfrm>
            <a:off x="3955681" y="4165420"/>
            <a:ext cx="1844594" cy="1088136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4157382" y="4612644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50%</a:t>
            </a:r>
          </a:p>
        </p:txBody>
      </p:sp>
      <p:sp>
        <p:nvSpPr>
          <p:cNvPr id="23" name="Stroomdiagram: Magnetische schijf 22"/>
          <p:cNvSpPr/>
          <p:nvPr/>
        </p:nvSpPr>
        <p:spPr>
          <a:xfrm>
            <a:off x="3954642" y="3402896"/>
            <a:ext cx="1844594" cy="1088136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4157382" y="3893606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60%</a:t>
            </a:r>
          </a:p>
        </p:txBody>
      </p:sp>
      <p:sp>
        <p:nvSpPr>
          <p:cNvPr id="25" name="Stroomdiagram: Magnetische schijf 24"/>
          <p:cNvSpPr/>
          <p:nvPr/>
        </p:nvSpPr>
        <p:spPr>
          <a:xfrm>
            <a:off x="3956720" y="2687924"/>
            <a:ext cx="1844594" cy="1088136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4045665" y="3237132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40</a:t>
            </a:r>
            <a:r>
              <a:rPr lang="nl-NL" dirty="0"/>
              <a:t>%</a:t>
            </a:r>
          </a:p>
        </p:txBody>
      </p:sp>
      <p:sp>
        <p:nvSpPr>
          <p:cNvPr id="27" name="Stroomdiagram: Magnetische schijf 26"/>
          <p:cNvSpPr/>
          <p:nvPr/>
        </p:nvSpPr>
        <p:spPr>
          <a:xfrm>
            <a:off x="3958798" y="1924581"/>
            <a:ext cx="1844594" cy="1088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/>
          <p:cNvSpPr txBox="1"/>
          <p:nvPr/>
        </p:nvSpPr>
        <p:spPr>
          <a:xfrm>
            <a:off x="4159965" y="2443830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100%</a:t>
            </a:r>
          </a:p>
        </p:txBody>
      </p:sp>
      <p:pic>
        <p:nvPicPr>
          <p:cNvPr id="5" name="Afbeelding 4" descr="Profit | Money in a bag I am the designer for 401kcalculat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403" y="1682982"/>
            <a:ext cx="3505811" cy="356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8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BTW op inkoop en verkoop</a:t>
            </a:r>
            <a:endParaRPr lang="nl-NL" sz="28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pic>
        <p:nvPicPr>
          <p:cNvPr id="12" name="Afbeelding 11" descr="Hoe zit het nou met die “21% BTW Weg Ermee!” acties? – ICT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31887">
            <a:off x="6892057" y="661618"/>
            <a:ext cx="3631886" cy="2615931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8E3A0DC8-9A56-4072-961F-8950F548925D}"/>
              </a:ext>
            </a:extLst>
          </p:cNvPr>
          <p:cNvSpPr txBox="1"/>
          <p:nvPr/>
        </p:nvSpPr>
        <p:spPr>
          <a:xfrm>
            <a:off x="898908" y="3245038"/>
            <a:ext cx="2348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3 </a:t>
            </a:r>
            <a:r>
              <a:rPr lang="nl-NL" sz="2400" dirty="0" smtClean="0"/>
              <a:t>Tarieven </a:t>
            </a:r>
            <a:endParaRPr lang="nl-NL" sz="240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1D37CC51-5EFF-4E5A-BF07-9090A8BE7D30}"/>
              </a:ext>
            </a:extLst>
          </p:cNvPr>
          <p:cNvSpPr txBox="1"/>
          <p:nvPr/>
        </p:nvSpPr>
        <p:spPr>
          <a:xfrm>
            <a:off x="898908" y="3704652"/>
            <a:ext cx="866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0% </a:t>
            </a:r>
          </a:p>
          <a:p>
            <a:r>
              <a:rPr lang="nl-NL" sz="2400" dirty="0">
                <a:ln w="0"/>
              </a:rPr>
              <a:t>9%</a:t>
            </a:r>
          </a:p>
          <a:p>
            <a:r>
              <a:rPr lang="nl-NL" sz="2400" dirty="0">
                <a:ln w="0"/>
              </a:rPr>
              <a:t>21%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BBE9064-9F2A-433A-9840-AAADFC6B5570}"/>
              </a:ext>
            </a:extLst>
          </p:cNvPr>
          <p:cNvSpPr txBox="1"/>
          <p:nvPr/>
        </p:nvSpPr>
        <p:spPr>
          <a:xfrm>
            <a:off x="1965708" y="3699745"/>
            <a:ext cx="9505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leveringen aan buitenland, leveringen aan schepen en vliegtuigen </a:t>
            </a:r>
          </a:p>
          <a:p>
            <a:r>
              <a:rPr lang="nl-NL" sz="2400" dirty="0">
                <a:ln w="0"/>
              </a:rPr>
              <a:t>eerste levensbehoeften</a:t>
            </a:r>
          </a:p>
          <a:p>
            <a:r>
              <a:rPr lang="nl-NL" sz="2400" dirty="0">
                <a:ln w="0"/>
              </a:rPr>
              <a:t>al het overige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5" y="1507920"/>
            <a:ext cx="868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</a:t>
            </a:r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elasting over de </a:t>
            </a:r>
            <a:r>
              <a:rPr lang="nl-NL" sz="24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</a:t>
            </a:r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oegevoegde </a:t>
            </a:r>
            <a:r>
              <a:rPr lang="nl-NL" sz="24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aarde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10759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oomdiagram: Magnetische schijf 20"/>
          <p:cNvSpPr/>
          <p:nvPr/>
        </p:nvSpPr>
        <p:spPr>
          <a:xfrm>
            <a:off x="538828" y="4078338"/>
            <a:ext cx="1844594" cy="1088136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627774" y="4453129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Verkoopprijs excl. BTW</a:t>
            </a:r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3" name="Stroomdiagram: Magnetische schijf 2"/>
          <p:cNvSpPr/>
          <p:nvPr/>
        </p:nvSpPr>
        <p:spPr>
          <a:xfrm>
            <a:off x="536705" y="3364993"/>
            <a:ext cx="1844594" cy="1088136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701022" y="3851850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BTW</a:t>
            </a:r>
          </a:p>
        </p:txBody>
      </p:sp>
      <p:sp>
        <p:nvSpPr>
          <p:cNvPr id="17" name="Stroomdiagram: Magnetische schijf 16"/>
          <p:cNvSpPr/>
          <p:nvPr/>
        </p:nvSpPr>
        <p:spPr>
          <a:xfrm>
            <a:off x="536685" y="2686862"/>
            <a:ext cx="1844594" cy="1088136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/>
          <p:cNvSpPr txBox="1"/>
          <p:nvPr/>
        </p:nvSpPr>
        <p:spPr>
          <a:xfrm>
            <a:off x="536685" y="3028315"/>
            <a:ext cx="1844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Verkoopprijs incl. BTW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933271" y="645481"/>
            <a:ext cx="3021503" cy="461665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Bouwstenen </a:t>
            </a: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BTW</a:t>
            </a:r>
            <a:endParaRPr lang="nl-NL" sz="2400" dirty="0"/>
          </a:p>
        </p:txBody>
      </p:sp>
      <p:sp>
        <p:nvSpPr>
          <p:cNvPr id="2" name="Pijl-omhoog 1"/>
          <p:cNvSpPr/>
          <p:nvPr/>
        </p:nvSpPr>
        <p:spPr>
          <a:xfrm>
            <a:off x="2478494" y="2730687"/>
            <a:ext cx="228600" cy="2368773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Stroomdiagram: Magnetische schijf 11"/>
          <p:cNvSpPr/>
          <p:nvPr/>
        </p:nvSpPr>
        <p:spPr>
          <a:xfrm>
            <a:off x="3015706" y="4066146"/>
            <a:ext cx="1844594" cy="1088136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3095087" y="4579436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100%</a:t>
            </a:r>
          </a:p>
        </p:txBody>
      </p:sp>
      <p:sp>
        <p:nvSpPr>
          <p:cNvPr id="14" name="Stroomdiagram: Magnetische schijf 13"/>
          <p:cNvSpPr/>
          <p:nvPr/>
        </p:nvSpPr>
        <p:spPr>
          <a:xfrm>
            <a:off x="3013583" y="3352801"/>
            <a:ext cx="1844594" cy="1088136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3209386" y="383965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21%</a:t>
            </a:r>
          </a:p>
        </p:txBody>
      </p:sp>
      <p:sp>
        <p:nvSpPr>
          <p:cNvPr id="16" name="Stroomdiagram: Magnetische schijf 15"/>
          <p:cNvSpPr/>
          <p:nvPr/>
        </p:nvSpPr>
        <p:spPr>
          <a:xfrm>
            <a:off x="3013563" y="2674670"/>
            <a:ext cx="1844594" cy="1088136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3032478" y="3152746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121%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1180700" y="1329189"/>
            <a:ext cx="2774074" cy="1200329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Bij verkoop </a:t>
            </a:r>
          </a:p>
          <a:p>
            <a:pPr algn="ctr"/>
            <a:r>
              <a:rPr lang="nl-NL" sz="2400" dirty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</a:t>
            </a:r>
            <a:r>
              <a:rPr lang="nl-NL" sz="2400" dirty="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tw betalen</a:t>
            </a:r>
          </a:p>
          <a:p>
            <a:pPr algn="ctr"/>
            <a:r>
              <a:rPr lang="nl-NL" sz="2400" dirty="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(te betalen btw)</a:t>
            </a:r>
            <a:endParaRPr lang="nl-NL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Stroomdiagram: Magnetische schijf 32"/>
          <p:cNvSpPr/>
          <p:nvPr/>
        </p:nvSpPr>
        <p:spPr>
          <a:xfrm>
            <a:off x="5468208" y="4073078"/>
            <a:ext cx="1844594" cy="1088136"/>
          </a:xfrm>
          <a:prstGeom prst="flowChartMagneticDisk">
            <a:avLst/>
          </a:prstGeom>
          <a:solidFill>
            <a:srgbClr val="C9ADA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Stroomdiagram: Magnetische schijf 34"/>
          <p:cNvSpPr/>
          <p:nvPr/>
        </p:nvSpPr>
        <p:spPr>
          <a:xfrm>
            <a:off x="5466085" y="3359733"/>
            <a:ext cx="1844594" cy="1088136"/>
          </a:xfrm>
          <a:prstGeom prst="flowChartMagneticDisk">
            <a:avLst/>
          </a:prstGeom>
          <a:solidFill>
            <a:srgbClr val="E59579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5630402" y="3846590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BTW</a:t>
            </a:r>
          </a:p>
        </p:txBody>
      </p:sp>
      <p:sp>
        <p:nvSpPr>
          <p:cNvPr id="37" name="Stroomdiagram: Magnetische schijf 36"/>
          <p:cNvSpPr/>
          <p:nvPr/>
        </p:nvSpPr>
        <p:spPr>
          <a:xfrm>
            <a:off x="5466065" y="2681602"/>
            <a:ext cx="1844594" cy="1088136"/>
          </a:xfrm>
          <a:prstGeom prst="flowChartMagneticDisk">
            <a:avLst/>
          </a:prstGeom>
          <a:solidFill>
            <a:srgbClr val="B8168A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Tekstvak 37"/>
          <p:cNvSpPr txBox="1"/>
          <p:nvPr/>
        </p:nvSpPr>
        <p:spPr>
          <a:xfrm>
            <a:off x="5443987" y="4550040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Inkoopprijs</a:t>
            </a:r>
            <a:endParaRPr lang="nl-NL" sz="2000" dirty="0"/>
          </a:p>
        </p:txBody>
      </p:sp>
      <p:sp>
        <p:nvSpPr>
          <p:cNvPr id="39" name="Pijl-omhoog 38"/>
          <p:cNvSpPr/>
          <p:nvPr/>
        </p:nvSpPr>
        <p:spPr>
          <a:xfrm>
            <a:off x="7407874" y="2725427"/>
            <a:ext cx="228600" cy="2368773"/>
          </a:xfrm>
          <a:prstGeom prst="upArrow">
            <a:avLst/>
          </a:prstGeom>
          <a:solidFill>
            <a:srgbClr val="DF91DB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Stroomdiagram: Magnetische schijf 39"/>
          <p:cNvSpPr/>
          <p:nvPr/>
        </p:nvSpPr>
        <p:spPr>
          <a:xfrm>
            <a:off x="7945086" y="4060886"/>
            <a:ext cx="1844594" cy="1088136"/>
          </a:xfrm>
          <a:prstGeom prst="flowChartMagneticDisk">
            <a:avLst/>
          </a:prstGeom>
          <a:solidFill>
            <a:srgbClr val="C9ADA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Tekstvak 40"/>
          <p:cNvSpPr txBox="1"/>
          <p:nvPr/>
        </p:nvSpPr>
        <p:spPr>
          <a:xfrm>
            <a:off x="8024467" y="4574176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42" name="Stroomdiagram: Magnetische schijf 41"/>
          <p:cNvSpPr/>
          <p:nvPr/>
        </p:nvSpPr>
        <p:spPr>
          <a:xfrm>
            <a:off x="7942963" y="3347541"/>
            <a:ext cx="1844594" cy="1088136"/>
          </a:xfrm>
          <a:prstGeom prst="flowChartMagneticDisk">
            <a:avLst/>
          </a:prstGeom>
          <a:solidFill>
            <a:srgbClr val="E59579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Tekstvak 42"/>
          <p:cNvSpPr txBox="1"/>
          <p:nvPr/>
        </p:nvSpPr>
        <p:spPr>
          <a:xfrm>
            <a:off x="8138766" y="383439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21%</a:t>
            </a:r>
          </a:p>
        </p:txBody>
      </p:sp>
      <p:sp>
        <p:nvSpPr>
          <p:cNvPr id="44" name="Stroomdiagram: Magnetische schijf 43"/>
          <p:cNvSpPr/>
          <p:nvPr/>
        </p:nvSpPr>
        <p:spPr>
          <a:xfrm>
            <a:off x="7942943" y="2669410"/>
            <a:ext cx="1844594" cy="1088136"/>
          </a:xfrm>
          <a:prstGeom prst="flowChartMagneticDisk">
            <a:avLst/>
          </a:prstGeom>
          <a:solidFill>
            <a:srgbClr val="B8168A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7961858" y="3147486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121%</a:t>
            </a:r>
            <a:endParaRPr lang="nl-NL" sz="2000" dirty="0"/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5683524" y="1396681"/>
            <a:ext cx="3677297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Bij inkoop</a:t>
            </a:r>
          </a:p>
          <a:p>
            <a:pPr algn="ctr"/>
            <a:r>
              <a:rPr lang="nl-NL" sz="2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btw terug vragen</a:t>
            </a:r>
          </a:p>
          <a:p>
            <a:pPr algn="ctr"/>
            <a:r>
              <a:rPr lang="nl-NL" sz="2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(voorbelasting)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3032478" y="6252641"/>
            <a:ext cx="4366409" cy="461665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Verschil is te verrekenen BTW</a:t>
            </a:r>
            <a:endParaRPr lang="nl-NL" sz="2400" dirty="0"/>
          </a:p>
        </p:txBody>
      </p:sp>
      <p:cxnSp>
        <p:nvCxnSpPr>
          <p:cNvPr id="7" name="Rechte verbindingslijn met pijl 6"/>
          <p:cNvCxnSpPr/>
          <p:nvPr/>
        </p:nvCxnSpPr>
        <p:spPr>
          <a:xfrm>
            <a:off x="2806262" y="5475890"/>
            <a:ext cx="1439917" cy="60960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flipH="1">
            <a:off x="5557154" y="5380770"/>
            <a:ext cx="1850719" cy="697135"/>
          </a:xfrm>
          <a:prstGeom prst="straightConnector1">
            <a:avLst/>
          </a:prstGeom>
          <a:ln w="44450">
            <a:solidFill>
              <a:srgbClr val="E595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5557154" y="3061381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Inkoopfactuurprijs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635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" grpId="0"/>
      <p:bldP spid="3" grpId="0" animBg="1"/>
      <p:bldP spid="4" grpId="0"/>
      <p:bldP spid="17" grpId="0" animBg="1"/>
      <p:bldP spid="20" grpId="0"/>
      <p:bldP spid="2" grpId="0" animBg="1"/>
      <p:bldP spid="12" grpId="0" animBg="1"/>
      <p:bldP spid="13" grpId="0"/>
      <p:bldP spid="14" grpId="0" animBg="1"/>
      <p:bldP spid="15" grpId="0"/>
      <p:bldP spid="16" grpId="0" animBg="1"/>
      <p:bldP spid="18" grpId="0"/>
      <p:bldP spid="33" grpId="0" animBg="1"/>
      <p:bldP spid="35" grpId="0" animBg="1"/>
      <p:bldP spid="36" grpId="0"/>
      <p:bldP spid="37" grpId="0" animBg="1"/>
      <p:bldP spid="38" grpId="0"/>
      <p:bldP spid="39" grpId="0" animBg="1"/>
      <p:bldP spid="40" grpId="0" animBg="1"/>
      <p:bldP spid="41" grpId="0"/>
      <p:bldP spid="42" grpId="0" animBg="1"/>
      <p:bldP spid="43" grpId="0"/>
      <p:bldP spid="44" grpId="0" animBg="1"/>
      <p:bldP spid="45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16508" y="824817"/>
            <a:ext cx="62751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Huiswerk nakijken</a:t>
            </a:r>
          </a:p>
          <a:p>
            <a:endParaRPr lang="nl-NL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Opgave 7 </a:t>
            </a:r>
            <a:r>
              <a:rPr lang="nl-NL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tm</a:t>
            </a:r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15</a:t>
            </a:r>
          </a:p>
          <a:p>
            <a:endParaRPr lang="nl-NL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VRAGEN??</a:t>
            </a:r>
            <a:endParaRPr lang="nl-NL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</p:spTree>
    <p:extLst>
      <p:ext uri="{BB962C8B-B14F-4D97-AF65-F5344CB8AC3E}">
        <p14:creationId xmlns:p14="http://schemas.microsoft.com/office/powerpoint/2010/main" val="153372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1192404" y="1137500"/>
            <a:ext cx="661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Leerdoelen: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6DB7734-6F6E-4B0B-8FCC-3B7349F99087}"/>
              </a:ext>
            </a:extLst>
          </p:cNvPr>
          <p:cNvSpPr txBox="1"/>
          <p:nvPr/>
        </p:nvSpPr>
        <p:spPr>
          <a:xfrm>
            <a:off x="1192405" y="1747100"/>
            <a:ext cx="66180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 de les hebben we inzicht 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Inkoopprijs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Inkoopfactuurprijs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Tarra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Betalingsvoorwaarden</a:t>
            </a:r>
            <a:endParaRPr lang="nl-NL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82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1.4 Inkopen</a:t>
            </a:r>
            <a:endParaRPr lang="nl-NL" sz="28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795827" y="1975152"/>
            <a:ext cx="8453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</a:rPr>
              <a:t>Alle goederen die je ontvangt noem je </a:t>
            </a:r>
            <a:r>
              <a:rPr lang="nl-NL" sz="2400" u="sng" dirty="0" smtClean="0">
                <a:ln w="0"/>
                <a:solidFill>
                  <a:srgbClr val="FF0000"/>
                </a:solidFill>
              </a:rPr>
              <a:t>de inkopen</a:t>
            </a:r>
            <a:endParaRPr lang="nl-NL" sz="2400" u="sng" dirty="0">
              <a:solidFill>
                <a:srgbClr val="FF0000"/>
              </a:solidFill>
            </a:endParaRPr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5" y="1172781"/>
            <a:ext cx="8541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</a:rPr>
              <a:t>Verkoop eenheden: per stuk, per kilo, per liter etc.</a:t>
            </a:r>
            <a:endParaRPr lang="nl-NL" sz="2400" dirty="0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795827" y="2702259"/>
            <a:ext cx="8453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</a:rPr>
              <a:t>Waarde van de inkopen? </a:t>
            </a:r>
            <a:endParaRPr lang="nl-NL" sz="2400" u="sng" dirty="0">
              <a:solidFill>
                <a:srgbClr val="FF0000"/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5" y="3163924"/>
            <a:ext cx="845327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</a:rPr>
              <a:t>Aantal ingekochte producten(q) x inkoopprijs excl. Btw (p)</a:t>
            </a:r>
            <a:endParaRPr lang="nl-NL" sz="2400" u="sng" dirty="0">
              <a:solidFill>
                <a:srgbClr val="FF0000"/>
              </a:solidFill>
            </a:endParaRP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5" y="4088667"/>
            <a:ext cx="84532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</a:rPr>
              <a:t>Rekening / Factuur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bg2">
                    <a:lumMod val="50000"/>
                  </a:schemeClr>
                </a:solidFill>
              </a:rPr>
              <a:t>Omschrijving gekochte goederen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bg2">
                    <a:lumMod val="50000"/>
                  </a:schemeClr>
                </a:solidFill>
              </a:rPr>
              <a:t>Aantal gekochte goederen (hoeveelheid)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bg2">
                    <a:lumMod val="50000"/>
                  </a:schemeClr>
                </a:solidFill>
              </a:rPr>
              <a:t>Prijs excl. btw = </a:t>
            </a:r>
            <a:r>
              <a:rPr lang="nl-NL" sz="2400" u="sng" dirty="0" smtClean="0">
                <a:ln w="0"/>
                <a:solidFill>
                  <a:srgbClr val="FF0000"/>
                </a:solidFill>
              </a:rPr>
              <a:t>inkoopprijs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bg2">
                    <a:lumMod val="50000"/>
                  </a:schemeClr>
                </a:solidFill>
              </a:rPr>
              <a:t>Btw tarief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bg2">
                    <a:lumMod val="50000"/>
                  </a:schemeClr>
                </a:solidFill>
              </a:rPr>
              <a:t>Btw bedrag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bg2">
                    <a:lumMod val="50000"/>
                  </a:schemeClr>
                </a:solidFill>
              </a:rPr>
              <a:t>Totaal bedrag </a:t>
            </a:r>
            <a:r>
              <a:rPr lang="nl-NL" sz="2400" dirty="0" err="1" smtClean="0">
                <a:ln w="0"/>
                <a:solidFill>
                  <a:schemeClr val="bg2">
                    <a:lumMod val="50000"/>
                  </a:schemeClr>
                </a:solidFill>
              </a:rPr>
              <a:t>incl</a:t>
            </a:r>
            <a:r>
              <a:rPr lang="nl-NL" sz="2400" dirty="0" smtClean="0">
                <a:ln w="0"/>
                <a:solidFill>
                  <a:schemeClr val="bg2">
                    <a:lumMod val="50000"/>
                  </a:schemeClr>
                </a:solidFill>
              </a:rPr>
              <a:t> btw = </a:t>
            </a:r>
            <a:r>
              <a:rPr lang="nl-NL" sz="2400" u="sng" dirty="0" smtClean="0">
                <a:ln w="0"/>
                <a:solidFill>
                  <a:srgbClr val="FF0000"/>
                </a:solidFill>
              </a:rPr>
              <a:t>inkoopfactuurprijs</a:t>
            </a:r>
            <a:r>
              <a:rPr lang="nl-NL" sz="2400" dirty="0" smtClean="0">
                <a:ln w="0"/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nl-NL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8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1.4 Inkopen</a:t>
            </a:r>
            <a:endParaRPr lang="nl-NL" sz="28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5" y="1498191"/>
            <a:ext cx="380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solidFill>
                  <a:schemeClr val="accent1"/>
                </a:solidFill>
              </a:rPr>
              <a:t>Bouwstenen bij inkoop</a:t>
            </a:r>
            <a:endParaRPr lang="nl-NL" sz="24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8" name="Stroomdiagram: Magnetische schijf 7"/>
          <p:cNvSpPr/>
          <p:nvPr/>
        </p:nvSpPr>
        <p:spPr>
          <a:xfrm>
            <a:off x="2399188" y="2807688"/>
            <a:ext cx="1844594" cy="1088136"/>
          </a:xfrm>
          <a:prstGeom prst="flowChartMagneticDisk">
            <a:avLst/>
          </a:prstGeom>
          <a:solidFill>
            <a:srgbClr val="C9ADA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Stroomdiagram: Magnetische schijf 11"/>
          <p:cNvSpPr/>
          <p:nvPr/>
        </p:nvSpPr>
        <p:spPr>
          <a:xfrm>
            <a:off x="5466085" y="3359733"/>
            <a:ext cx="1844594" cy="1088136"/>
          </a:xfrm>
          <a:prstGeom prst="flowChartMagneticDisk">
            <a:avLst/>
          </a:prstGeom>
          <a:solidFill>
            <a:srgbClr val="E59579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5630402" y="3846590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/>
              <a:t>BTW</a:t>
            </a:r>
          </a:p>
        </p:txBody>
      </p:sp>
      <p:sp>
        <p:nvSpPr>
          <p:cNvPr id="15" name="Stroomdiagram: Magnetische schijf 14"/>
          <p:cNvSpPr/>
          <p:nvPr/>
        </p:nvSpPr>
        <p:spPr>
          <a:xfrm>
            <a:off x="1476891" y="4910077"/>
            <a:ext cx="1844594" cy="1088136"/>
          </a:xfrm>
          <a:prstGeom prst="flowChartMagneticDisk">
            <a:avLst/>
          </a:prstGeom>
          <a:solidFill>
            <a:srgbClr val="B8168A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374967" y="3284650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Inkoopprijs</a:t>
            </a:r>
            <a:endParaRPr lang="nl-NL" sz="2000" dirty="0"/>
          </a:p>
        </p:txBody>
      </p:sp>
      <p:sp>
        <p:nvSpPr>
          <p:cNvPr id="18" name="Tekstvak 17"/>
          <p:cNvSpPr txBox="1"/>
          <p:nvPr/>
        </p:nvSpPr>
        <p:spPr>
          <a:xfrm>
            <a:off x="1567980" y="5289856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Inkoopfactuurprijs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97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6744</TotalTime>
  <Words>596</Words>
  <Application>Microsoft Office PowerPoint</Application>
  <PresentationFormat>Breedbeeld</PresentationFormat>
  <Paragraphs>180</Paragraphs>
  <Slides>16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Info MFP</dc:creator>
  <cp:lastModifiedBy>Sander Hermes</cp:lastModifiedBy>
  <cp:revision>237</cp:revision>
  <cp:lastPrinted>2019-06-03T09:17:46Z</cp:lastPrinted>
  <dcterms:created xsi:type="dcterms:W3CDTF">2019-04-01T11:59:48Z</dcterms:created>
  <dcterms:modified xsi:type="dcterms:W3CDTF">2019-10-18T10:08:09Z</dcterms:modified>
</cp:coreProperties>
</file>